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79" r:id="rId3"/>
    <p:sldId id="281" r:id="rId4"/>
    <p:sldId id="280" r:id="rId5"/>
    <p:sldId id="260" r:id="rId6"/>
    <p:sldId id="287" r:id="rId7"/>
    <p:sldId id="286" r:id="rId8"/>
    <p:sldId id="259" r:id="rId9"/>
    <p:sldId id="275" r:id="rId10"/>
    <p:sldId id="277" r:id="rId11"/>
    <p:sldId id="274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100"/>
    <a:srgbClr val="FFD512"/>
    <a:srgbClr val="C4C7C9"/>
    <a:srgbClr val="F8F8F8"/>
    <a:srgbClr val="D6DCE5"/>
    <a:srgbClr val="424242"/>
    <a:srgbClr val="1C1C1C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80" autoAdjust="0"/>
    <p:restoredTop sz="95673" autoAdjust="0"/>
  </p:normalViewPr>
  <p:slideViewPr>
    <p:cSldViewPr snapToGrid="0">
      <p:cViewPr varScale="1">
        <p:scale>
          <a:sx n="75" d="100"/>
          <a:sy n="75" d="100"/>
        </p:scale>
        <p:origin x="96" y="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AB475-E52A-4ED0-86DC-6D4BE97862A9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BE616-8044-49CB-93EA-B45876085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491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692C9-2E15-458B-B00F-8D815CFEDE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C2E2C-5C95-45F4-B707-F3B8E87DC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090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chemeClr val="bg1">
                <a:lumMod val="95000"/>
              </a:schemeClr>
            </a:gs>
            <a:gs pos="54000">
              <a:schemeClr val="bg2">
                <a:lumMod val="90000"/>
              </a:schemeClr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56808" y="1539910"/>
            <a:ext cx="7418387" cy="4362084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anose="020B0604020202030204" pitchFamily="34" charset="0"/>
              </a:defRPr>
            </a:lvl1pPr>
            <a:lvl2pPr>
              <a:defRPr>
                <a:latin typeface="Helvetica" panose="020B0604020202030204" pitchFamily="34" charset="0"/>
              </a:defRPr>
            </a:lvl2pPr>
            <a:lvl3pPr>
              <a:defRPr>
                <a:latin typeface="Helvetica" panose="020B0604020202030204" pitchFamily="34" charset="0"/>
              </a:defRPr>
            </a:lvl3pPr>
            <a:lvl4pPr>
              <a:defRPr>
                <a:latin typeface="Helvetica" panose="020B0604020202030204" pitchFamily="34" charset="0"/>
              </a:defRPr>
            </a:lvl4pPr>
            <a:lvl5pPr>
              <a:defRPr>
                <a:latin typeface="Helvetica" panose="020B0604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108950" y="1541608"/>
            <a:ext cx="3665538" cy="436038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1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22729" y="1492624"/>
            <a:ext cx="11483789" cy="44644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59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337951" y="1515903"/>
            <a:ext cx="5654675" cy="419798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1"/>
          </p:nvPr>
        </p:nvSpPr>
        <p:spPr>
          <a:xfrm>
            <a:off x="6458511" y="1515903"/>
            <a:ext cx="5281613" cy="419798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7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://www.djproducts.com/" TargetMode="Externa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>
                <a:lumMod val="95000"/>
              </a:schemeClr>
            </a:gs>
            <a:gs pos="54000">
              <a:schemeClr val="bg2">
                <a:lumMod val="90000"/>
              </a:schemeClr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215259"/>
            <a:ext cx="12192000" cy="624082"/>
          </a:xfrm>
          <a:prstGeom prst="rect">
            <a:avLst/>
          </a:prstGeom>
          <a:solidFill>
            <a:srgbClr val="1C1C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0" kern="1200" dirty="0">
                <a:solidFill>
                  <a:schemeClr val="lt1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  <a:t>                                                                </a:t>
            </a:r>
            <a:endParaRPr lang="en-US" sz="14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Picture 6">
            <a:hlinkClick r:id="rId5"/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1130" y="6261362"/>
            <a:ext cx="2182486" cy="558769"/>
          </a:xfrm>
          <a:prstGeom prst="rect">
            <a:avLst/>
          </a:prstGeom>
          <a:effectLst>
            <a:outerShdw blurRad="127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Rectangle 9"/>
          <p:cNvSpPr/>
          <p:nvPr userDrawn="1"/>
        </p:nvSpPr>
        <p:spPr>
          <a:xfrm>
            <a:off x="0" y="92374"/>
            <a:ext cx="12192000" cy="1120606"/>
          </a:xfrm>
          <a:prstGeom prst="rect">
            <a:avLst/>
          </a:prstGeom>
          <a:gradFill>
            <a:gsLst>
              <a:gs pos="0">
                <a:schemeClr val="bg1">
                  <a:alpha val="24000"/>
                </a:schemeClr>
              </a:gs>
              <a:gs pos="100000">
                <a:srgbClr val="F8F8F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1"/>
            <a:ext cx="12192000" cy="92373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2881911" y="6365095"/>
            <a:ext cx="6643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i="0" kern="1200" spc="100" dirty="0">
                <a:solidFill>
                  <a:schemeClr val="bg1"/>
                </a:solidFill>
                <a:effectLst/>
                <a:latin typeface="Open Sans" charset="0"/>
                <a:ea typeface="Open Sans" charset="0"/>
                <a:cs typeface="Open Sans" charset="0"/>
              </a:rPr>
              <a:t>1-800-686-2651</a:t>
            </a:r>
            <a:r>
              <a:rPr lang="en-US" sz="1600" b="0" i="0" kern="1200" spc="100" baseline="0" dirty="0">
                <a:solidFill>
                  <a:schemeClr val="bg1"/>
                </a:solidFill>
                <a:effectLst/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600" b="0" i="0" kern="1200" spc="100" baseline="0" dirty="0">
                <a:solidFill>
                  <a:srgbClr val="FFF100"/>
                </a:solidFill>
                <a:effectLst/>
                <a:latin typeface="Open Sans Extrabold" charset="0"/>
                <a:ea typeface="Open Sans Extrabold" charset="0"/>
                <a:cs typeface="Open Sans Extrabold" charset="0"/>
              </a:rPr>
              <a:t>|</a:t>
            </a:r>
            <a:r>
              <a:rPr lang="en-US" sz="1600" b="0" i="0" kern="1200" spc="100" baseline="0" dirty="0">
                <a:solidFill>
                  <a:schemeClr val="bg1"/>
                </a:solidFill>
                <a:effectLst/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600" b="0" i="0" u="none" kern="1200" spc="100" dirty="0">
                <a:solidFill>
                  <a:schemeClr val="bg1"/>
                </a:solidFill>
                <a:effectLst/>
                <a:latin typeface="Open Sans" charset="0"/>
                <a:ea typeface="Open Sans" charset="0"/>
                <a:cs typeface="Open Sans" charset="0"/>
              </a:rPr>
              <a:t>DJProducts.com</a:t>
            </a:r>
            <a:r>
              <a:rPr lang="en-US" sz="1600" b="0" i="0" kern="1200" spc="100" dirty="0">
                <a:solidFill>
                  <a:schemeClr val="bg1"/>
                </a:solidFill>
                <a:effectLst/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600" b="0" i="0" kern="1200" spc="100" baseline="0" dirty="0">
                <a:solidFill>
                  <a:srgbClr val="FFF100"/>
                </a:solidFill>
                <a:effectLst/>
                <a:latin typeface="Open Sans Extrabold" charset="0"/>
                <a:ea typeface="Open Sans Extrabold" charset="0"/>
                <a:cs typeface="Open Sans Extrabold" charset="0"/>
              </a:rPr>
              <a:t>|</a:t>
            </a:r>
            <a:r>
              <a:rPr lang="en-US" sz="1600" b="0" i="0" kern="1200" spc="100" baseline="0" dirty="0">
                <a:solidFill>
                  <a:schemeClr val="bg1"/>
                </a:solidFill>
                <a:effectLst/>
                <a:latin typeface="Open Sans" charset="0"/>
                <a:ea typeface="Open Sans" charset="0"/>
                <a:cs typeface="Open Sans" charset="0"/>
              </a:rPr>
              <a:t>  </a:t>
            </a:r>
            <a:r>
              <a:rPr lang="en-US" sz="1600" b="0" i="0" u="none" kern="1200" spc="100" dirty="0">
                <a:solidFill>
                  <a:schemeClr val="bg1"/>
                </a:solidFill>
                <a:effectLst/>
                <a:latin typeface="Open Sans" charset="0"/>
                <a:ea typeface="Open Sans" charset="0"/>
                <a:cs typeface="Open Sans" charset="0"/>
              </a:rPr>
              <a:t>info@djproducts.com</a:t>
            </a:r>
            <a:endParaRPr lang="en-US" sz="1600" b="0" u="none" spc="100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77" y="6280885"/>
            <a:ext cx="2002971" cy="510241"/>
          </a:xfrm>
          <a:prstGeom prst="rect">
            <a:avLst/>
          </a:prstGeom>
          <a:effectLst>
            <a:glow rad="25400">
              <a:schemeClr val="bg1"/>
            </a:glow>
          </a:effectLst>
        </p:spPr>
      </p:pic>
      <p:sp>
        <p:nvSpPr>
          <p:cNvPr id="13" name="Rectangle 12"/>
          <p:cNvSpPr/>
          <p:nvPr userDrawn="1"/>
        </p:nvSpPr>
        <p:spPr>
          <a:xfrm>
            <a:off x="0" y="1212980"/>
            <a:ext cx="12192000" cy="4983069"/>
          </a:xfrm>
          <a:prstGeom prst="rect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54000">
                <a:schemeClr val="bg1"/>
              </a:gs>
              <a:gs pos="10000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3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djproducts.com/product-category/dumpster-mover-waste-container-and-bin-puller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vimeo.com/91356455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vimeo.com/195355561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91356455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91356455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077681"/>
            <a:ext cx="10058400" cy="2174006"/>
          </a:xfrm>
          <a:prstGeom prst="rect">
            <a:avLst/>
          </a:prstGeom>
          <a:effectLst>
            <a:reflection blurRad="6350" stA="20000" endPos="54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8072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29607" y="227045"/>
            <a:ext cx="10132786" cy="76944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WasteCaddy – Built for Reliability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1940" y="1627864"/>
            <a:ext cx="4898571" cy="415498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>
                <a:latin typeface="Helvetica" panose="020B0604020202030204" pitchFamily="34" charset="0"/>
              </a:rPr>
              <a:t> It’s Small –</a:t>
            </a:r>
            <a:br>
              <a:rPr lang="en-US" sz="2400" b="1" dirty="0">
                <a:latin typeface="Helvetica" panose="020B0604020202030204" pitchFamily="34" charset="0"/>
              </a:rPr>
            </a:br>
            <a:endParaRPr lang="en-US" sz="2400" b="1" dirty="0">
              <a:latin typeface="Helvetica" panose="020B0604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>
                <a:latin typeface="Helvetica" panose="020B0604020202030204" pitchFamily="34" charset="0"/>
              </a:rPr>
              <a:t> It’s Maneuverable –</a:t>
            </a:r>
            <a:br>
              <a:rPr lang="en-US" sz="2400" b="1" dirty="0">
                <a:latin typeface="Helvetica" panose="020B0604020202030204" pitchFamily="34" charset="0"/>
              </a:rPr>
            </a:br>
            <a:r>
              <a:rPr lang="en-US" sz="2400" b="1" dirty="0">
                <a:latin typeface="Helvetica" panose="020B060402020203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>
                <a:latin typeface="Helvetica" panose="020B0604020202030204" pitchFamily="34" charset="0"/>
              </a:rPr>
              <a:t> It’s Powerful – </a:t>
            </a:r>
            <a:br>
              <a:rPr lang="en-US" sz="2400" b="1" dirty="0">
                <a:latin typeface="Helvetica" panose="020B0604020202030204" pitchFamily="34" charset="0"/>
              </a:rPr>
            </a:br>
            <a:endParaRPr lang="en-US" sz="2400" b="1" dirty="0">
              <a:latin typeface="Helvetica" panose="020B0604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>
                <a:latin typeface="Helvetica" panose="020B0604020202030204" pitchFamily="34" charset="0"/>
              </a:rPr>
              <a:t> Push </a:t>
            </a:r>
            <a:r>
              <a:rPr lang="en-US" sz="2400" b="1" i="1" dirty="0">
                <a:latin typeface="Helvetica" panose="020B0604020202030204" pitchFamily="34" charset="0"/>
              </a:rPr>
              <a:t>and</a:t>
            </a:r>
            <a:r>
              <a:rPr lang="en-US" sz="2400" b="1" dirty="0">
                <a:latin typeface="Helvetica" panose="020B0604020202030204" pitchFamily="34" charset="0"/>
              </a:rPr>
              <a:t> Pull –</a:t>
            </a:r>
            <a:br>
              <a:rPr lang="en-US" sz="2400" b="1" dirty="0">
                <a:latin typeface="Helvetica" panose="020B0604020202030204" pitchFamily="34" charset="0"/>
              </a:rPr>
            </a:br>
            <a:r>
              <a:rPr lang="en-US" sz="2400" b="1" dirty="0">
                <a:latin typeface="Helvetica" panose="020B060402020203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>
                <a:latin typeface="Helvetica" panose="020B0604020202030204" pitchFamily="34" charset="0"/>
              </a:rPr>
              <a:t> Heavy Duty – </a:t>
            </a:r>
            <a:br>
              <a:rPr lang="en-US" sz="2400" b="1" dirty="0">
                <a:latin typeface="Helvetica" panose="020B0604020202030204" pitchFamily="34" charset="0"/>
              </a:rPr>
            </a:br>
            <a:endParaRPr lang="en-US" sz="2400" b="1" dirty="0">
              <a:latin typeface="Helvetica" panose="020B0604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>
                <a:latin typeface="Helvetica" panose="020B0604020202030204" pitchFamily="34" charset="0"/>
              </a:rPr>
              <a:t> Standard Parts –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76667" y="1684799"/>
            <a:ext cx="9560762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Helvetica" panose="020B0604020202030204" pitchFamily="34" charset="0"/>
              </a:rPr>
              <a:t>WCLite</a:t>
            </a:r>
            <a:r>
              <a:rPr lang="en-US" sz="2000" dirty="0">
                <a:latin typeface="Helvetica" panose="020B0604020202030204" pitchFamily="34" charset="0"/>
              </a:rPr>
              <a:t> footprint is 28’’ x 36”.  Control handle to dumpster attachment is 40”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95864" y="2425978"/>
            <a:ext cx="8341566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Helvetica" panose="020B0604020202030204" pitchFamily="34" charset="0"/>
              </a:rPr>
              <a:t>Variable speed &amp; 90 degree turning allow movement in tight spaces.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33863" y="3139164"/>
            <a:ext cx="9103566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Helvetica" panose="020B0604020202030204" pitchFamily="34" charset="0"/>
              </a:rPr>
              <a:t>Able to move heavy loads (</a:t>
            </a:r>
            <a:r>
              <a:rPr lang="en-US" sz="2000" dirty="0" err="1">
                <a:latin typeface="Helvetica" panose="020B0604020202030204" pitchFamily="34" charset="0"/>
              </a:rPr>
              <a:t>WCLite</a:t>
            </a:r>
            <a:r>
              <a:rPr lang="en-US" sz="2000" dirty="0">
                <a:latin typeface="Helvetica" panose="020B0604020202030204" pitchFamily="34" charset="0"/>
              </a:rPr>
              <a:t>: 5000lbs, WC: 10000lbs, flat surface rating).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67135" y="3886766"/>
            <a:ext cx="9204764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Helvetica" panose="020B0604020202030204" pitchFamily="34" charset="0"/>
              </a:rPr>
              <a:t>Pull</a:t>
            </a:r>
            <a:r>
              <a:rPr lang="en-US" sz="2000" dirty="0">
                <a:latin typeface="Helvetica" panose="020B0604020202030204" pitchFamily="34" charset="0"/>
              </a:rPr>
              <a:t> the dumpster out to empty it, then </a:t>
            </a:r>
            <a:r>
              <a:rPr lang="en-US" sz="2000" i="1" dirty="0">
                <a:latin typeface="Helvetica" panose="020B0604020202030204" pitchFamily="34" charset="0"/>
              </a:rPr>
              <a:t>Push</a:t>
            </a:r>
            <a:r>
              <a:rPr lang="en-US" sz="2000" dirty="0">
                <a:latin typeface="Helvetica" panose="020B0604020202030204" pitchFamily="34" charset="0"/>
              </a:rPr>
              <a:t> it back into a tight compactor room.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21906" y="4609325"/>
            <a:ext cx="6547433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anose="020B0604020202030204" pitchFamily="34" charset="0"/>
              </a:rPr>
              <a:t>Weighted for traction on inclines, wet and icy conditions.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25758" y="5355772"/>
            <a:ext cx="9046142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Helvetica" charset="0"/>
                <a:ea typeface="Helvetica" charset="0"/>
                <a:cs typeface="Helvetica" charset="0"/>
              </a:rPr>
              <a:t>Maintenance-free options and off-the-shelf replacement parts for maximum reliability</a:t>
            </a:r>
          </a:p>
        </p:txBody>
      </p:sp>
    </p:spTree>
    <p:extLst>
      <p:ext uri="{BB962C8B-B14F-4D97-AF65-F5344CB8AC3E}">
        <p14:creationId xmlns:p14="http://schemas.microsoft.com/office/powerpoint/2010/main" val="2819539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8384" y="345751"/>
            <a:ext cx="11775233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Helvetica" panose="020B0604020202030204" pitchFamily="34" charset="0"/>
              </a:rPr>
              <a:t>What’s Wrong with the Way We Do It Today?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2207" y="1324919"/>
            <a:ext cx="11033241" cy="492442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/>
                <a:cs typeface="Helvetica"/>
              </a:rPr>
              <a:t>Gators, ATVs, Golf Carts, Pallet Jacks </a:t>
            </a:r>
          </a:p>
          <a:p>
            <a:endParaRPr lang="en-US" sz="2200" dirty="0"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latin typeface="Helvetica"/>
                <a:cs typeface="Helvetica"/>
              </a:rPr>
              <a:t>Maneuverability – connecting to the dumpster INSIDE the trash/compactor room reduces risk of push/pull/pinch/slip injuries. Having to move the dumpster out in order to hook up it </a:t>
            </a:r>
            <a:r>
              <a:rPr lang="en-US" sz="2200" i="1" dirty="0">
                <a:latin typeface="Helvetica"/>
                <a:cs typeface="Helvetica"/>
              </a:rPr>
              <a:t>defeats the purpose</a:t>
            </a:r>
            <a:r>
              <a:rPr lang="en-US" sz="2200" dirty="0">
                <a:latin typeface="Helvetica"/>
                <a:cs typeface="Helvetica"/>
              </a:rPr>
              <a:t>.</a:t>
            </a:r>
          </a:p>
          <a:p>
            <a:endParaRPr lang="en-US" sz="2200" dirty="0"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latin typeface="Helvetica"/>
                <a:cs typeface="Helvetica"/>
              </a:rPr>
              <a:t>Modifying an ATV, golf cart or pallet-jack to move dumpsters can void manufacturer’s liability </a:t>
            </a:r>
          </a:p>
          <a:p>
            <a:endParaRPr lang="en-US" sz="2200" dirty="0"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latin typeface="Helvetica"/>
                <a:cs typeface="Helvetica"/>
              </a:rPr>
              <a:t>Battery powered devices are cleaner and lower-maintenance than gas powered machines.</a:t>
            </a:r>
          </a:p>
          <a:p>
            <a:endParaRPr lang="en-US" sz="2200" dirty="0"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latin typeface="Helvetica"/>
                <a:cs typeface="Helvetica"/>
              </a:rPr>
              <a:t>Pallet jacks have limitations related to traction… stability…storage and are prone to high-centering over bumps or uneven surfaces.</a:t>
            </a:r>
          </a:p>
        </p:txBody>
      </p:sp>
    </p:spTree>
    <p:extLst>
      <p:ext uri="{BB962C8B-B14F-4D97-AF65-F5344CB8AC3E}">
        <p14:creationId xmlns:p14="http://schemas.microsoft.com/office/powerpoint/2010/main" val="2995123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6180" y="272143"/>
            <a:ext cx="27596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/>
              <a:t>Thank You!</a:t>
            </a:r>
          </a:p>
        </p:txBody>
      </p:sp>
      <p:pic>
        <p:nvPicPr>
          <p:cNvPr id="3" name="Picture 2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604" y="2668565"/>
            <a:ext cx="5796793" cy="125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325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" y="242596"/>
            <a:ext cx="11795760" cy="76944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WasteCaddy Dumpster Mover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0" y="1349540"/>
            <a:ext cx="73533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751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361150" y="1949021"/>
            <a:ext cx="3161222" cy="35394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en-US" sz="2800" b="1" i="1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604020202030204" pitchFamily="34" charset="0"/>
            </a:endParaRPr>
          </a:p>
          <a:p>
            <a:pPr algn="ctr"/>
            <a:r>
              <a:rPr lang="en-US" sz="28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30204" pitchFamily="34" charset="0"/>
              </a:rPr>
              <a:t>Right side should be still shot of 40 sec video with “play” arrow </a:t>
            </a:r>
          </a:p>
          <a:p>
            <a:pPr algn="ctr"/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604020202030204" pitchFamily="34" charset="0"/>
            </a:endParaRPr>
          </a:p>
          <a:p>
            <a:pPr algn="ctr"/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604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120" y="242596"/>
            <a:ext cx="11795760" cy="76944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WasteCaddy Dumpster Mover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475D274-452A-4BEF-9AA5-41FCCC36A058}"/>
              </a:ext>
            </a:extLst>
          </p:cNvPr>
          <p:cNvGrpSpPr/>
          <p:nvPr/>
        </p:nvGrpSpPr>
        <p:grpSpPr>
          <a:xfrm>
            <a:off x="2418839" y="1420511"/>
            <a:ext cx="7354320" cy="4596450"/>
            <a:chOff x="2418839" y="1420511"/>
            <a:chExt cx="7354320" cy="4596450"/>
          </a:xfrm>
        </p:grpSpPr>
        <p:pic>
          <p:nvPicPr>
            <p:cNvPr id="5" name="Picture 4">
              <a:hlinkClick r:id="rId2"/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8839" y="1420511"/>
              <a:ext cx="7354320" cy="4596450"/>
            </a:xfrm>
            <a:prstGeom prst="rect">
              <a:avLst/>
            </a:prstGeom>
          </p:spPr>
        </p:pic>
        <p:grpSp>
          <p:nvGrpSpPr>
            <p:cNvPr id="12" name="Group 11"/>
            <p:cNvGrpSpPr/>
            <p:nvPr/>
          </p:nvGrpSpPr>
          <p:grpSpPr>
            <a:xfrm>
              <a:off x="5410200" y="3106271"/>
              <a:ext cx="1371600" cy="1371600"/>
              <a:chOff x="5410200" y="3106271"/>
              <a:chExt cx="1371600" cy="1371600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5410200" y="3106271"/>
                <a:ext cx="1371600" cy="1371600"/>
              </a:xfrm>
              <a:prstGeom prst="ellipse">
                <a:avLst/>
              </a:prstGeom>
              <a:noFill/>
              <a:ln w="63500">
                <a:solidFill>
                  <a:schemeClr val="bg1">
                    <a:lumMod val="95000"/>
                    <a:alpha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riangle 9">
                <a:hlinkClick r:id="rId2"/>
              </p:cNvPr>
              <p:cNvSpPr/>
              <p:nvPr/>
            </p:nvSpPr>
            <p:spPr>
              <a:xfrm rot="5400000">
                <a:off x="5786719" y="3422277"/>
                <a:ext cx="857923" cy="739589"/>
              </a:xfrm>
              <a:prstGeom prst="triangle">
                <a:avLst/>
              </a:prstGeom>
              <a:solidFill>
                <a:schemeClr val="bg1">
                  <a:lumMod val="95000"/>
                  <a:alpha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2085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8121" y="1729581"/>
            <a:ext cx="49782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anose="020B0604020202030204" pitchFamily="34" charset="0"/>
              </a:rPr>
              <a:t>Insurance Companies Recommend the </a:t>
            </a:r>
          </a:p>
          <a:p>
            <a:pPr algn="ctr"/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anose="020B0604020202030204" pitchFamily="34" charset="0"/>
              </a:rPr>
              <a:t>WasteCaddy as a </a:t>
            </a:r>
          </a:p>
          <a:p>
            <a:pPr algn="ctr"/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anose="020B0604020202030204" pitchFamily="34" charset="0"/>
              </a:rPr>
              <a:t>‘Best Practice’ </a:t>
            </a:r>
          </a:p>
          <a:p>
            <a:pPr algn="ctr"/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Helvetica" panose="020B0604020202030204" pitchFamily="34" charset="0"/>
            </a:endParaRPr>
          </a:p>
          <a:p>
            <a:pPr algn="ctr"/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anose="020B0604020202030204" pitchFamily="34" charset="0"/>
              </a:rPr>
              <a:t>The WasteCaddy provides improvement in:</a:t>
            </a:r>
          </a:p>
          <a:p>
            <a:pPr algn="ctr"/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Safety, Efficiency, Cost Control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" y="242596"/>
            <a:ext cx="11795760" cy="76944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Why Do We Need One?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176333" y="1729581"/>
            <a:ext cx="6817546" cy="3835318"/>
            <a:chOff x="5176333" y="1729581"/>
            <a:chExt cx="6817546" cy="3835318"/>
          </a:xfrm>
        </p:grpSpPr>
        <p:pic>
          <p:nvPicPr>
            <p:cNvPr id="2" name="Picture 1">
              <a:hlinkClick r:id="rId2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76333" y="1729581"/>
              <a:ext cx="6817546" cy="3835318"/>
            </a:xfrm>
            <a:prstGeom prst="rect">
              <a:avLst/>
            </a:prstGeom>
          </p:spPr>
        </p:pic>
        <p:grpSp>
          <p:nvGrpSpPr>
            <p:cNvPr id="6" name="Group 5"/>
            <p:cNvGrpSpPr/>
            <p:nvPr/>
          </p:nvGrpSpPr>
          <p:grpSpPr>
            <a:xfrm>
              <a:off x="7899306" y="2961440"/>
              <a:ext cx="1371600" cy="1371600"/>
              <a:chOff x="5410200" y="3106271"/>
              <a:chExt cx="1371600" cy="1371600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5410200" y="3106271"/>
                <a:ext cx="1371600" cy="1371600"/>
              </a:xfrm>
              <a:prstGeom prst="ellipse">
                <a:avLst/>
              </a:prstGeom>
              <a:noFill/>
              <a:ln w="63500">
                <a:solidFill>
                  <a:schemeClr val="bg1">
                    <a:lumMod val="95000"/>
                    <a:alpha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riangle 9">
                <a:hlinkClick r:id="rId2"/>
              </p:cNvPr>
              <p:cNvSpPr/>
              <p:nvPr/>
            </p:nvSpPr>
            <p:spPr>
              <a:xfrm rot="5400000">
                <a:off x="5786719" y="3422277"/>
                <a:ext cx="857923" cy="739589"/>
              </a:xfrm>
              <a:prstGeom prst="triangle">
                <a:avLst/>
              </a:prstGeom>
              <a:solidFill>
                <a:schemeClr val="bg1">
                  <a:lumMod val="95000"/>
                  <a:alpha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57429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" y="242596"/>
            <a:ext cx="11795760" cy="76944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Employee Safety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" y="1460444"/>
            <a:ext cx="11662186" cy="138499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anose="020B0604020202030204" pitchFamily="34" charset="0"/>
              </a:rPr>
              <a:t>Insurance Company Data Shows </a:t>
            </a:r>
          </a:p>
          <a:p>
            <a:pPr algn="ctr"/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anose="020B0604020202030204" pitchFamily="34" charset="0"/>
              </a:rPr>
              <a:t>The #1 area for injury claims in multi-family properties</a:t>
            </a:r>
          </a:p>
          <a:p>
            <a:pPr algn="ctr"/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anose="020B0604020202030204" pitchFamily="34" charset="0"/>
              </a:rPr>
              <a:t>is the </a:t>
            </a:r>
            <a:r>
              <a:rPr lang="en-US" sz="28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anose="020B0604020202030204" pitchFamily="34" charset="0"/>
              </a:rPr>
              <a:t>trash room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1976" y="2899781"/>
            <a:ext cx="10593356" cy="30931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Helvetica" panose="020B0604020202030204" pitchFamily="34" charset="0"/>
              </a:rPr>
              <a:t> Highest incidence of back strain, slip/fall, pinch/crush injuries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Helvetica" panose="020B0604020202030204" pitchFamily="34" charset="0"/>
              </a:rPr>
              <a:t> Dumpsters with compacted trash are 3-4x heavier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Helvetica" panose="020B0604020202030204" pitchFamily="34" charset="0"/>
              </a:rPr>
              <a:t> Distance and incline magnify the risk exponentially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Helvetica" panose="020B0604020202030204" pitchFamily="34" charset="0"/>
              </a:rPr>
              <a:t> Wet surfaces, snow and ice create slip/fall hazards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Helvetica" panose="020B0604020202030204" pitchFamily="34" charset="0"/>
              </a:rPr>
              <a:t> Tractors, golf carts, ATVs are dangerous, and a big liability risk</a:t>
            </a:r>
          </a:p>
        </p:txBody>
      </p:sp>
    </p:spTree>
    <p:extLst>
      <p:ext uri="{BB962C8B-B14F-4D97-AF65-F5344CB8AC3E}">
        <p14:creationId xmlns:p14="http://schemas.microsoft.com/office/powerpoint/2010/main" val="1413480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6608580" y="1704116"/>
            <a:ext cx="4360610" cy="3298434"/>
            <a:chOff x="7384302" y="2110717"/>
            <a:chExt cx="3964191" cy="2998576"/>
          </a:xfrm>
        </p:grpSpPr>
        <p:sp>
          <p:nvSpPr>
            <p:cNvPr id="18" name="Rectangle 17"/>
            <p:cNvSpPr/>
            <p:nvPr/>
          </p:nvSpPr>
          <p:spPr>
            <a:xfrm>
              <a:off x="7384302" y="2689092"/>
              <a:ext cx="3964191" cy="2420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2700" algn="ctr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1 Maintenance Tech</a:t>
              </a:r>
            </a:p>
            <a:p>
              <a:pPr algn="ctr"/>
              <a:endParaRPr lang="en-US" sz="2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2 Hours Effort</a:t>
              </a:r>
            </a:p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4 Days a Week</a:t>
              </a:r>
            </a:p>
            <a:p>
              <a:pPr algn="ctr"/>
              <a:endParaRPr lang="en-US" sz="2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8 Hours</a:t>
              </a:r>
            </a:p>
            <a:p>
              <a:pPr algn="ctr"/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ounded Rectangle 13">
              <a:hlinkClick r:id="rId2"/>
            </p:cNvPr>
            <p:cNvSpPr/>
            <p:nvPr/>
          </p:nvSpPr>
          <p:spPr>
            <a:xfrm>
              <a:off x="7384302" y="2110717"/>
              <a:ext cx="3964191" cy="644506"/>
            </a:xfrm>
            <a:prstGeom prst="roundRect">
              <a:avLst/>
            </a:prstGeom>
            <a:gradFill>
              <a:gsLst>
                <a:gs pos="0">
                  <a:srgbClr val="FFD512"/>
                </a:gs>
                <a:gs pos="54000">
                  <a:srgbClr val="FFF100"/>
                </a:gs>
                <a:gs pos="100000">
                  <a:srgbClr val="FFD512"/>
                </a:gs>
              </a:gsLst>
              <a:lin ang="5400000" scaled="1"/>
            </a:gradFill>
            <a:ln>
              <a:noFill/>
            </a:ln>
            <a:effectLst>
              <a:outerShdw blurRad="25400" dist="127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852561" y="2185114"/>
              <a:ext cx="1027672" cy="461665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Helvetica" panose="020B0604020202030204" pitchFamily="34" charset="0"/>
                </a:rPr>
                <a:t>After 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26200" y="5471732"/>
            <a:ext cx="1042229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/>
              <a:t>Annualized Savings of $5,616 based on $</a:t>
            </a:r>
            <a:r>
              <a:rPr lang="en-US" sz="2400" u="sng"/>
              <a:t>13.50/hour </a:t>
            </a:r>
            <a:endParaRPr lang="en-US" sz="1200" u="sng" dirty="0"/>
          </a:p>
          <a:p>
            <a:pPr algn="ctr"/>
            <a:r>
              <a:rPr lang="en-US" sz="1400" u="sng" dirty="0"/>
              <a:t>This is a conservative hourly rate. Actual data is likely to be higher, which will shorten the ROI.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384592" y="1704115"/>
            <a:ext cx="4498804" cy="3298435"/>
            <a:chOff x="1589083" y="2110716"/>
            <a:chExt cx="4089822" cy="2998577"/>
          </a:xfrm>
        </p:grpSpPr>
        <p:sp>
          <p:nvSpPr>
            <p:cNvPr id="9" name="Rectangle 8"/>
            <p:cNvSpPr/>
            <p:nvPr/>
          </p:nvSpPr>
          <p:spPr>
            <a:xfrm>
              <a:off x="1589083" y="2689092"/>
              <a:ext cx="4089822" cy="2420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2700" algn="ctr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2 Maintenance Techs</a:t>
              </a:r>
            </a:p>
            <a:p>
              <a:pPr algn="ctr"/>
              <a:endParaRPr lang="en-US" sz="2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2 Hours Effort (x2)</a:t>
              </a:r>
            </a:p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4 Days a Week</a:t>
              </a:r>
            </a:p>
            <a:p>
              <a:pPr algn="ctr"/>
              <a:endParaRPr lang="en-US" sz="2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16 Hours</a:t>
              </a:r>
            </a:p>
            <a:p>
              <a:pPr algn="ctr"/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ounded Rectangle 16">
              <a:hlinkClick r:id="rId2"/>
            </p:cNvPr>
            <p:cNvSpPr/>
            <p:nvPr/>
          </p:nvSpPr>
          <p:spPr>
            <a:xfrm>
              <a:off x="1589083" y="2110716"/>
              <a:ext cx="4089822" cy="64450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25400" dist="127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56695" y="2185114"/>
              <a:ext cx="1154598" cy="461665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Helvetica" panose="020B0604020202030204" pitchFamily="34" charset="0"/>
                </a:rPr>
                <a:t>Before 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0" y="242595"/>
            <a:ext cx="12192000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Helvetica" charset="0"/>
                <a:ea typeface="Helvetica" charset="0"/>
                <a:cs typeface="Helvetica" charset="0"/>
              </a:rPr>
              <a:t>Double Efficiency, ROI less than 12 months</a:t>
            </a:r>
          </a:p>
        </p:txBody>
      </p:sp>
    </p:spTree>
    <p:extLst>
      <p:ext uri="{BB962C8B-B14F-4D97-AF65-F5344CB8AC3E}">
        <p14:creationId xmlns:p14="http://schemas.microsoft.com/office/powerpoint/2010/main" val="1936203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00" y="338443"/>
            <a:ext cx="10076033" cy="566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882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hlinkClick r:id="rId2"/>
          </p:cNvPr>
          <p:cNvSpPr/>
          <p:nvPr/>
        </p:nvSpPr>
        <p:spPr>
          <a:xfrm>
            <a:off x="755779" y="2300632"/>
            <a:ext cx="10377442" cy="2823316"/>
          </a:xfrm>
          <a:prstGeom prst="roundRect">
            <a:avLst/>
          </a:prstGeom>
          <a:solidFill>
            <a:srgbClr val="FFF100"/>
          </a:solidFill>
          <a:ln>
            <a:noFill/>
          </a:ln>
          <a:effectLst>
            <a:outerShdw blurRad="254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18988" y="242595"/>
            <a:ext cx="10954024" cy="76944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Helvetica" charset="0"/>
                <a:ea typeface="Helvetica" charset="0"/>
                <a:cs typeface="Helvetica" charset="0"/>
              </a:rPr>
              <a:t>Cost Control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60318" y="1472616"/>
            <a:ext cx="9203481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latin typeface="Helvetica" panose="020B0604020202030204" pitchFamily="34" charset="0"/>
              </a:rPr>
              <a:t>Workers Comp Claims Can Impact Our Fee Structure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55779" y="2591047"/>
            <a:ext cx="10730204" cy="254725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07964" y="2706166"/>
            <a:ext cx="9273073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Helvetica" panose="020B0604020202030204" pitchFamily="34" charset="0"/>
              </a:rPr>
              <a:t>1 In 5 Worker’s Comp Claims Will Result In A Lost Time Injury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72998" y="3481458"/>
            <a:ext cx="8143005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Helvetica" panose="020B0604020202030204" pitchFamily="34" charset="0"/>
              </a:rPr>
              <a:t>The Average Cost of a Workers Comp Claim = $41,197*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82304" y="4254719"/>
            <a:ext cx="8724392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Helvetica" panose="020B0604020202030204" pitchFamily="34" charset="0"/>
              </a:rPr>
              <a:t>3 Year Increase In Insurance Premiums Average = $94,793*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61053" y="5383763"/>
            <a:ext cx="10422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 Public Data collected between 2011 and 2015 from a large </a:t>
            </a:r>
            <a:r>
              <a:rPr lang="en-US" sz="1600" dirty="0" err="1"/>
              <a:t>monoline</a:t>
            </a:r>
            <a:r>
              <a:rPr lang="en-US" sz="1600" dirty="0"/>
              <a:t> worker’s compensation insurance company related  </a:t>
            </a:r>
            <a:br>
              <a:rPr lang="en-US" sz="1600" dirty="0"/>
            </a:br>
            <a:r>
              <a:rPr lang="en-US" sz="1600" dirty="0"/>
              <a:t>   to their real estate management customers.</a:t>
            </a:r>
          </a:p>
        </p:txBody>
      </p:sp>
    </p:spTree>
    <p:extLst>
      <p:ext uri="{BB962C8B-B14F-4D97-AF65-F5344CB8AC3E}">
        <p14:creationId xmlns:p14="http://schemas.microsoft.com/office/powerpoint/2010/main" val="2205226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8384" y="345751"/>
            <a:ext cx="11775233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Helvetica" panose="020B0604020202030204" pitchFamily="34" charset="0"/>
              </a:rPr>
              <a:t>Why Are We Recommending WasteCaddy?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3420" y="1257032"/>
            <a:ext cx="10990815" cy="4832092"/>
          </a:xfrm>
          <a:prstGeom prst="rect">
            <a:avLst/>
          </a:prstGeom>
          <a:noFill/>
          <a:effectLst>
            <a:glow rad="127000">
              <a:schemeClr val="accent5">
                <a:lumMod val="75000"/>
              </a:schemeClr>
            </a:glow>
          </a:effectLst>
        </p:spPr>
        <p:txBody>
          <a:bodyPr wrap="square" rtlCol="0">
            <a:spAutoFit/>
          </a:bodyPr>
          <a:lstStyle/>
          <a:p>
            <a:pPr lvl="1"/>
            <a:r>
              <a:rPr lang="en-US" sz="2200" b="1" dirty="0">
                <a:latin typeface="Helvetica"/>
                <a:cs typeface="Helvetica"/>
              </a:rPr>
              <a:t>Innovation – </a:t>
            </a:r>
          </a:p>
          <a:p>
            <a:pPr lvl="2"/>
            <a:r>
              <a:rPr lang="en-US" sz="2200" dirty="0">
                <a:latin typeface="Helvetica"/>
                <a:cs typeface="Helvetica"/>
              </a:rPr>
              <a:t>We are always looking for innovative ways to help associations reduce risk, improve safely and reduce cost. This product fits the bill. </a:t>
            </a:r>
          </a:p>
          <a:p>
            <a:pPr lvl="1"/>
            <a:endParaRPr lang="en-US" sz="2200" dirty="0">
              <a:latin typeface="Helvetica"/>
              <a:cs typeface="Helvetica"/>
            </a:endParaRPr>
          </a:p>
          <a:p>
            <a:pPr lvl="1"/>
            <a:r>
              <a:rPr lang="en-US" sz="2200" b="1" dirty="0">
                <a:latin typeface="Helvetica"/>
                <a:cs typeface="Helvetica"/>
              </a:rPr>
              <a:t>Efficiency – </a:t>
            </a:r>
          </a:p>
          <a:p>
            <a:pPr lvl="2"/>
            <a:r>
              <a:rPr lang="en-US" sz="2200" dirty="0">
                <a:latin typeface="Helvetica"/>
                <a:cs typeface="Helvetica"/>
              </a:rPr>
              <a:t>Employees of any age, strength or gender can move dumpsters safely, </a:t>
            </a:r>
            <a:br>
              <a:rPr lang="en-US" sz="2200" dirty="0">
                <a:latin typeface="Helvetica"/>
                <a:cs typeface="Helvetica"/>
              </a:rPr>
            </a:br>
            <a:r>
              <a:rPr lang="en-US" sz="2200" i="1" dirty="0">
                <a:latin typeface="Helvetica"/>
                <a:cs typeface="Helvetica"/>
              </a:rPr>
              <a:t>on their own</a:t>
            </a:r>
            <a:r>
              <a:rPr lang="en-US" sz="2200" dirty="0">
                <a:latin typeface="Helvetica"/>
                <a:cs typeface="Helvetica"/>
              </a:rPr>
              <a:t>.</a:t>
            </a:r>
          </a:p>
          <a:p>
            <a:pPr lvl="1"/>
            <a:endParaRPr lang="en-US" sz="2200" dirty="0">
              <a:latin typeface="Helvetica"/>
              <a:cs typeface="Helvetica"/>
            </a:endParaRPr>
          </a:p>
          <a:p>
            <a:pPr lvl="1"/>
            <a:r>
              <a:rPr lang="en-US" sz="2200" b="1" dirty="0">
                <a:latin typeface="Helvetica"/>
                <a:cs typeface="Helvetica"/>
              </a:rPr>
              <a:t>A “Best Practice” – </a:t>
            </a:r>
          </a:p>
          <a:p>
            <a:pPr lvl="2"/>
            <a:r>
              <a:rPr lang="en-US" sz="2200" dirty="0">
                <a:latin typeface="Helvetica"/>
                <a:cs typeface="Helvetica"/>
              </a:rPr>
              <a:t>Insurance companies and Risk Consultants have identified WasteCaddy as a tool proven to reduce injuries and generate a strong ROI.</a:t>
            </a:r>
          </a:p>
          <a:p>
            <a:pPr lvl="1"/>
            <a:endParaRPr lang="en-US" sz="2200" dirty="0">
              <a:latin typeface="Helvetica"/>
              <a:cs typeface="Helvetica"/>
            </a:endParaRPr>
          </a:p>
          <a:p>
            <a:pPr lvl="1"/>
            <a:r>
              <a:rPr lang="en-US" sz="2200" b="1" dirty="0">
                <a:latin typeface="Helvetica"/>
                <a:cs typeface="Helvetica"/>
              </a:rPr>
              <a:t>Cost Control – </a:t>
            </a:r>
          </a:p>
          <a:p>
            <a:pPr lvl="1"/>
            <a:r>
              <a:rPr lang="en-US" sz="2200" dirty="0">
                <a:latin typeface="Helvetica"/>
                <a:cs typeface="Helvetica"/>
              </a:rPr>
              <a:t>Reducing injuries and claims will help keep insurance premiums from escalating. </a:t>
            </a:r>
            <a:endParaRPr lang="en-US" sz="2200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163516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00"/>
      </a:hlink>
      <a:folHlink>
        <a:srgbClr val="0000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7940</TotalTime>
  <Words>596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Garamond</vt:lpstr>
      <vt:lpstr>Helvetica</vt:lpstr>
      <vt:lpstr>Open Sans</vt:lpstr>
      <vt:lpstr>Open Sans Extrabold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Stacy Williams</dc:creator>
  <cp:keywords/>
  <dc:description/>
  <cp:lastModifiedBy>Joshua R</cp:lastModifiedBy>
  <cp:revision>176</cp:revision>
  <cp:lastPrinted>2017-01-17T21:46:03Z</cp:lastPrinted>
  <dcterms:created xsi:type="dcterms:W3CDTF">2016-02-03T22:07:18Z</dcterms:created>
  <dcterms:modified xsi:type="dcterms:W3CDTF">2021-10-22T18:36:32Z</dcterms:modified>
  <cp:category/>
</cp:coreProperties>
</file>